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310" r:id="rId4"/>
    <p:sldId id="258" r:id="rId5"/>
    <p:sldId id="286" r:id="rId6"/>
    <p:sldId id="289" r:id="rId7"/>
    <p:sldId id="269" r:id="rId8"/>
    <p:sldId id="313" r:id="rId9"/>
    <p:sldId id="314" r:id="rId10"/>
    <p:sldId id="315" r:id="rId11"/>
    <p:sldId id="316" r:id="rId12"/>
    <p:sldId id="259" r:id="rId13"/>
    <p:sldId id="309" r:id="rId14"/>
    <p:sldId id="260" r:id="rId15"/>
    <p:sldId id="263" r:id="rId16"/>
    <p:sldId id="264" r:id="rId17"/>
    <p:sldId id="265" r:id="rId18"/>
    <p:sldId id="288" r:id="rId19"/>
    <p:sldId id="271" r:id="rId20"/>
    <p:sldId id="290" r:id="rId21"/>
    <p:sldId id="291" r:id="rId22"/>
    <p:sldId id="292" r:id="rId23"/>
    <p:sldId id="272" r:id="rId24"/>
    <p:sldId id="273" r:id="rId25"/>
    <p:sldId id="294" r:id="rId26"/>
    <p:sldId id="295" r:id="rId27"/>
    <p:sldId id="296" r:id="rId28"/>
    <p:sldId id="312" r:id="rId29"/>
    <p:sldId id="261" r:id="rId30"/>
    <p:sldId id="297" r:id="rId31"/>
    <p:sldId id="317" r:id="rId32"/>
    <p:sldId id="262" r:id="rId33"/>
    <p:sldId id="26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3.bin"/><Relationship Id="rId2" Type="http://schemas.openxmlformats.org/officeDocument/2006/relationships/image" Target="../media/image7.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zh-CN" sz="3600"/>
              <a:t>高寒草地和温性草地植物多样性和微生物多样性关系沿水分梯度的对比研究</a:t>
            </a:r>
            <a:endParaRPr lang="zh-CN" altLang="zh-CN" sz="3600"/>
          </a:p>
        </p:txBody>
      </p:sp>
      <p:sp>
        <p:nvSpPr>
          <p:cNvPr id="3" name="副标题 2"/>
          <p:cNvSpPr>
            <a:spLocks noGrp="1"/>
          </p:cNvSpPr>
          <p:nvPr>
            <p:ph type="subTitle" idx="1"/>
          </p:nvPr>
        </p:nvSpPr>
        <p:spPr/>
        <p:txBody>
          <a:bodyPr/>
          <a:p>
            <a:r>
              <a:rPr lang="zh-CN" altLang="en-US"/>
              <a:t>报  告  人：张彪</a:t>
            </a:r>
            <a:endParaRPr lang="zh-CN" altLang="en-US"/>
          </a:p>
          <a:p>
            <a:r>
              <a:rPr lang="zh-CN" altLang="en-US"/>
              <a:t>              指导老师：王艳芬 教授</a:t>
            </a:r>
            <a:endParaRPr lang="zh-CN" altLang="en-US"/>
          </a:p>
          <a:p>
            <a:r>
              <a:rPr lang="en-US" altLang="zh-CN"/>
              <a:t>2016</a:t>
            </a:r>
            <a:r>
              <a:rPr lang="zh-CN" altLang="en-US"/>
              <a:t>年</a:t>
            </a:r>
            <a:r>
              <a:rPr lang="en-US" altLang="zh-CN"/>
              <a:t>7</a:t>
            </a:r>
            <a:r>
              <a:rPr lang="zh-CN" altLang="en-US"/>
              <a:t>月</a:t>
            </a:r>
            <a:r>
              <a:rPr lang="en-US" altLang="zh-CN"/>
              <a:t>6</a:t>
            </a:r>
            <a:r>
              <a:rPr lang="zh-CN" altLang="en-US"/>
              <a:t>日</a:t>
            </a:r>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植物β多样性</a:t>
            </a: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微生物β</a:t>
            </a:r>
            <a:r>
              <a:rPr lang="zh-CN" altLang="en-US"/>
              <a:t>多样性</a:t>
            </a:r>
            <a:endParaRPr lang="zh-CN" altLang="en-US"/>
          </a:p>
        </p:txBody>
      </p:sp>
      <p:sp>
        <p:nvSpPr>
          <p:cNvPr id="9" name="文本框 8"/>
          <p:cNvSpPr txBox="1"/>
          <p:nvPr/>
        </p:nvSpPr>
        <p:spPr>
          <a:xfrm>
            <a:off x="3691890" y="2070735"/>
            <a:ext cx="3963670" cy="1191260"/>
          </a:xfrm>
          <a:prstGeom prst="rect">
            <a:avLst/>
          </a:prstGeom>
          <a:noFill/>
        </p:spPr>
        <p:txBody>
          <a:bodyPr wrap="square" rtlCol="0">
            <a:spAutoFit/>
          </a:bodyPr>
          <a:p>
            <a:r>
              <a:rPr lang="zh-CN" altLang="en-US">
                <a:sym typeface="+mn-ea"/>
              </a:rPr>
              <a:t>全球尺度（Opik et al. 2006</a:t>
            </a:r>
            <a:r>
              <a:rPr lang="en-US" altLang="zh-CN">
                <a:sym typeface="+mn-ea"/>
              </a:rPr>
              <a:t>; Prober eta l., 2015</a:t>
            </a:r>
            <a:r>
              <a:rPr lang="zh-CN" altLang="en-US">
                <a:sym typeface="+mn-ea"/>
              </a:rPr>
              <a:t>）、区域尺度(Griffiths et al. 2011)、局域尺度(Mitchell et al. 2010)显著正相关</a:t>
            </a:r>
            <a:endParaRPr lang="zh-CN" altLang="en-US"/>
          </a:p>
        </p:txBody>
      </p:sp>
      <p:sp>
        <p:nvSpPr>
          <p:cNvPr id="10" name="文本框 9"/>
          <p:cNvSpPr txBox="1"/>
          <p:nvPr/>
        </p:nvSpPr>
        <p:spPr>
          <a:xfrm>
            <a:off x="3724910" y="3679825"/>
            <a:ext cx="3897630" cy="642620"/>
          </a:xfrm>
          <a:prstGeom prst="rect">
            <a:avLst/>
          </a:prstGeom>
          <a:noFill/>
        </p:spPr>
        <p:txBody>
          <a:bodyPr wrap="square" rtlCol="0">
            <a:spAutoFit/>
          </a:bodyPr>
          <a:p>
            <a:r>
              <a:rPr lang="zh-CN" altLang="en-US">
                <a:sym typeface="+mn-ea"/>
              </a:rPr>
              <a:t>没有显著关系</a:t>
            </a:r>
            <a:r>
              <a:rPr lang="en-US" altLang="zh-CN">
                <a:sym typeface="+mn-ea"/>
              </a:rPr>
              <a:t>(</a:t>
            </a:r>
            <a:r>
              <a:rPr lang="zh-CN" altLang="en-US">
                <a:sym typeface="+mn-ea"/>
              </a:rPr>
              <a:t>Fierer &amp; Jackson 2006; Fierer et al. 2011; Soininen 2012</a:t>
            </a:r>
            <a:r>
              <a:rPr lang="en-US" altLang="zh-CN">
                <a:sym typeface="+mn-ea"/>
              </a:rPr>
              <a:t>)</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1.3 </a:t>
            </a:r>
            <a:r>
              <a:rPr lang="zh-CN" altLang="en-US" sz="3200">
                <a:sym typeface="+mn-ea"/>
              </a:rPr>
              <a:t>研究目的</a:t>
            </a:r>
            <a:endParaRPr lang="zh-CN" altLang="en-US" sz="3200">
              <a:sym typeface="+mn-ea"/>
            </a:endParaRPr>
          </a:p>
        </p:txBody>
      </p:sp>
      <p:sp>
        <p:nvSpPr>
          <p:cNvPr id="3" name="内容占位符 2"/>
          <p:cNvSpPr>
            <a:spLocks noGrp="1"/>
          </p:cNvSpPr>
          <p:nvPr>
            <p:ph idx="1"/>
          </p:nvPr>
        </p:nvSpPr>
        <p:spPr>
          <a:xfrm>
            <a:off x="838200" y="1806575"/>
            <a:ext cx="10515600" cy="2747010"/>
          </a:xfrm>
        </p:spPr>
        <p:txBody>
          <a:bodyPr/>
          <a:p>
            <a:pPr marL="0" indent="0">
              <a:buNone/>
            </a:pPr>
            <a:r>
              <a:rPr lang="zh-CN" altLang="en-US"/>
              <a:t>1）沿水分梯度条件下，高寒草地和温性草地植物物种多样性和微生物多样性的关系；</a:t>
            </a:r>
            <a:endParaRPr lang="zh-CN" altLang="en-US"/>
          </a:p>
          <a:p>
            <a:pPr marL="0" indent="0">
              <a:buNone/>
            </a:pPr>
            <a:r>
              <a:rPr lang="zh-CN" altLang="en-US"/>
              <a:t>2） 沿水分梯度条件下，高寒草地和温性草地植物功能群多样性与微生物多样性的关系；</a:t>
            </a:r>
            <a:endParaRPr lang="zh-CN" altLang="en-US"/>
          </a:p>
          <a:p>
            <a:pPr marL="0" indent="0">
              <a:buNone/>
            </a:pPr>
            <a:r>
              <a:rPr lang="zh-CN" altLang="en-US"/>
              <a:t>3）在不同生态系统类型条件下，植物物种多样性和功能群多样性对微生物多样性的影响；</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a:sym typeface="+mn-ea"/>
              </a:rPr>
              <a:t>2.1 </a:t>
            </a:r>
            <a:r>
              <a:rPr lang="zh-CN" altLang="en-US" sz="3200">
                <a:sym typeface="+mn-ea"/>
              </a:rPr>
              <a:t>研究方法</a:t>
            </a:r>
            <a:endParaRPr lang="zh-CN" altLang="en-US" sz="3200">
              <a:sym typeface="+mn-ea"/>
            </a:endParaRPr>
          </a:p>
        </p:txBody>
      </p:sp>
      <p:sp>
        <p:nvSpPr>
          <p:cNvPr id="3" name="内容占位符 2"/>
          <p:cNvSpPr/>
          <p:nvPr>
            <p:ph idx="1"/>
          </p:nvPr>
        </p:nvSpPr>
        <p:spPr/>
        <p:txBody>
          <a:bodyPr/>
          <a:p>
            <a:pPr marL="0" indent="0">
              <a:buNone/>
            </a:pPr>
            <a:r>
              <a:rPr lang="en-US" altLang="zh-CN"/>
              <a:t>1</a:t>
            </a:r>
            <a:r>
              <a:rPr lang="zh-CN" altLang="en-US"/>
              <a:t>）植物多样性梯度；</a:t>
            </a:r>
            <a:endParaRPr lang="zh-CN" altLang="en-US"/>
          </a:p>
          <a:p>
            <a:pPr marL="0" indent="0">
              <a:buNone/>
            </a:pPr>
            <a:r>
              <a:rPr lang="en-US" altLang="zh-CN"/>
              <a:t>2</a:t>
            </a:r>
            <a:r>
              <a:rPr lang="zh-CN" altLang="en-US"/>
              <a:t>）土壤微生物多样性梯度；</a:t>
            </a:r>
            <a:endParaRPr lang="zh-CN" altLang="en-US"/>
          </a:p>
          <a:p>
            <a:pPr marL="0" indent="0">
              <a:buNone/>
            </a:pPr>
            <a:r>
              <a:rPr lang="en-US" altLang="zh-CN"/>
              <a:t>3</a:t>
            </a:r>
            <a:r>
              <a:rPr lang="zh-CN" altLang="en-US"/>
              <a:t>）演替梯度；</a:t>
            </a:r>
            <a:endParaRPr lang="zh-CN" altLang="en-US"/>
          </a:p>
          <a:p>
            <a:pPr marL="0" indent="0">
              <a:buNone/>
            </a:pPr>
            <a:r>
              <a:rPr lang="en-US" altLang="zh-CN"/>
              <a:t>4</a:t>
            </a:r>
            <a:r>
              <a:rPr lang="zh-CN" altLang="en-US"/>
              <a:t>）环境因子梯度；</a:t>
            </a:r>
            <a:endParaRPr lang="zh-CN" altLang="en-US"/>
          </a:p>
          <a:p>
            <a:pPr marL="0" indent="0">
              <a:buNone/>
            </a:pPr>
            <a:r>
              <a:rPr lang="en-US" altLang="zh-CN"/>
              <a:t>5</a:t>
            </a:r>
            <a:r>
              <a:rPr lang="zh-CN" altLang="en-US"/>
              <a:t>）功能群移除；</a:t>
            </a:r>
            <a:endParaRPr lang="zh-CN" altLang="en-US"/>
          </a:p>
        </p:txBody>
      </p:sp>
      <p:pic>
        <p:nvPicPr>
          <p:cNvPr id="8197" name="Picture 2" descr="C:\Users\LWJ\Desktop\截图03.png"/>
          <p:cNvPicPr>
            <a:picLocks noChangeAspect="1"/>
          </p:cNvPicPr>
          <p:nvPr/>
        </p:nvPicPr>
        <p:blipFill>
          <a:blip r:embed="rId1"/>
          <a:stretch>
            <a:fillRect/>
          </a:stretch>
        </p:blipFill>
        <p:spPr>
          <a:xfrm>
            <a:off x="6622415" y="1825625"/>
            <a:ext cx="4231005" cy="270700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a:t>
            </a:r>
            <a:r>
              <a:rPr lang="zh-CN" altLang="en-US" sz="3200"/>
              <a:t>1 研究方法</a:t>
            </a:r>
            <a:endParaRPr lang="zh-CN" altLang="en-US" sz="3200"/>
          </a:p>
        </p:txBody>
      </p:sp>
      <p:sp>
        <p:nvSpPr>
          <p:cNvPr id="3" name="内容占位符 2"/>
          <p:cNvSpPr>
            <a:spLocks noGrp="1"/>
          </p:cNvSpPr>
          <p:nvPr>
            <p:ph idx="1"/>
          </p:nvPr>
        </p:nvSpPr>
        <p:spPr>
          <a:xfrm>
            <a:off x="838200" y="2413635"/>
            <a:ext cx="4338320" cy="2032000"/>
          </a:xfrm>
        </p:spPr>
        <p:txBody>
          <a:bodyPr/>
          <a:p>
            <a:pPr marL="0" indent="0">
              <a:buNone/>
            </a:pPr>
            <a:r>
              <a:rPr lang="en-US" altLang="zh-CN" sz="2400"/>
              <a:t>1</a:t>
            </a:r>
            <a:r>
              <a:rPr lang="zh-CN" altLang="en-US" sz="2400"/>
              <a:t>）研究地点：</a:t>
            </a:r>
            <a:endParaRPr lang="zh-CN" altLang="en-US" sz="2400"/>
          </a:p>
          <a:p>
            <a:pPr marL="0" indent="0">
              <a:buNone/>
            </a:pPr>
            <a:r>
              <a:rPr lang="zh-CN" altLang="en-US" sz="2400"/>
              <a:t>西藏、青海、内蒙古</a:t>
            </a:r>
            <a:endParaRPr lang="zh-CN" altLang="en-US" sz="2400"/>
          </a:p>
          <a:p>
            <a:pPr marL="0" indent="0">
              <a:buNone/>
            </a:pPr>
            <a:endParaRPr lang="zh-CN" altLang="en-US" sz="2400"/>
          </a:p>
          <a:p>
            <a:pPr marL="0" indent="0">
              <a:buNone/>
            </a:pPr>
            <a:r>
              <a:rPr lang="zh-CN" altLang="en-US" sz="2400"/>
              <a:t>南北两条平行样带</a:t>
            </a:r>
            <a:endParaRPr lang="zh-CN" altLang="en-US" sz="2400"/>
          </a:p>
        </p:txBody>
      </p:sp>
      <p:pic>
        <p:nvPicPr>
          <p:cNvPr id="4" name="图片 3" descr="china"/>
          <p:cNvPicPr>
            <a:picLocks noChangeAspect="1"/>
          </p:cNvPicPr>
          <p:nvPr/>
        </p:nvPicPr>
        <p:blipFill>
          <a:blip r:embed="rId1"/>
          <a:stretch>
            <a:fillRect/>
          </a:stretch>
        </p:blipFill>
        <p:spPr>
          <a:xfrm>
            <a:off x="4866640" y="1259840"/>
            <a:ext cx="6283960" cy="4338955"/>
          </a:xfrm>
          <a:prstGeom prst="rect">
            <a:avLst/>
          </a:prstGeom>
        </p:spPr>
      </p:pic>
      <p:sp>
        <p:nvSpPr>
          <p:cNvPr id="5" name="椭圆 4"/>
          <p:cNvSpPr/>
          <p:nvPr/>
        </p:nvSpPr>
        <p:spPr>
          <a:xfrm rot="19860000">
            <a:off x="7924165" y="2646045"/>
            <a:ext cx="1937385" cy="593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rot="1260000">
            <a:off x="7346315" y="3449320"/>
            <a:ext cx="101028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rot="1020000">
            <a:off x="6238240" y="3629660"/>
            <a:ext cx="121729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土壤理化性质参数</a:t>
            </a:r>
            <a:endParaRPr lang="en-US" altLang="zh-CN" sz="3200"/>
          </a:p>
        </p:txBody>
      </p:sp>
      <p:sp>
        <p:nvSpPr>
          <p:cNvPr id="3" name="内容占位符 2"/>
          <p:cNvSpPr>
            <a:spLocks noGrp="1"/>
          </p:cNvSpPr>
          <p:nvPr>
            <p:ph idx="1"/>
          </p:nvPr>
        </p:nvSpPr>
        <p:spPr/>
        <p:txBody>
          <a:bodyPr>
            <a:normAutofit/>
          </a:bodyPr>
          <a:p>
            <a:pPr marL="0" indent="0">
              <a:buNone/>
            </a:pPr>
            <a:endParaRPr lang="zh-CN" altLang="en-US" sz="2000"/>
          </a:p>
          <a:p>
            <a:pPr marL="0" indent="0">
              <a:buNone/>
            </a:pPr>
            <a:r>
              <a:rPr lang="zh-CN" altLang="en-US" sz="2000"/>
              <a:t>把样带采集的土壤过筛（1mm×1mm）除去根，置于背光条件下自然风干备用。</a:t>
            </a:r>
            <a:endParaRPr lang="zh-CN" altLang="en-US" sz="2000"/>
          </a:p>
          <a:p>
            <a:pPr marL="0" indent="0">
              <a:buNone/>
            </a:pPr>
            <a:endParaRPr lang="zh-CN" altLang="en-US" sz="2000"/>
          </a:p>
          <a:p>
            <a:pPr marL="0" indent="0">
              <a:buNone/>
            </a:pPr>
            <a:r>
              <a:rPr lang="zh-CN" altLang="en-US" sz="2000"/>
              <a:t>1)有机C；2)全N；3)全P；4)微生物C；5)微生物N；6)NH</a:t>
            </a:r>
            <a:r>
              <a:rPr lang="zh-CN" altLang="en-US" sz="2000" baseline="-25000"/>
              <a:t>4</a:t>
            </a:r>
            <a:r>
              <a:rPr lang="zh-CN" altLang="en-US" sz="2000"/>
              <a:t>-N；7)NO</a:t>
            </a:r>
            <a:r>
              <a:rPr lang="zh-CN" altLang="en-US" sz="2000" baseline="-25000"/>
              <a:t>3</a:t>
            </a:r>
            <a:r>
              <a:rPr lang="zh-CN" altLang="en-US" sz="2000"/>
              <a:t>-N；8)有效P；9)pH</a:t>
            </a: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691640"/>
            <a:ext cx="10515600" cy="4901565"/>
          </a:xfrm>
        </p:spPr>
        <p:txBody>
          <a:bodyPr>
            <a:normAutofit lnSpcReduction="10000"/>
          </a:bodyPr>
          <a:p>
            <a:pPr marL="0" indent="0">
              <a:buNone/>
            </a:pPr>
            <a:endParaRPr lang="zh-CN" altLang="en-US" sz="2000"/>
          </a:p>
          <a:p>
            <a:pPr marL="0" indent="0">
              <a:buNone/>
            </a:pPr>
            <a:endParaRPr lang="zh-CN" altLang="en-US" sz="2000"/>
          </a:p>
          <a:p>
            <a:pPr marL="0" indent="0">
              <a:buNone/>
            </a:pPr>
            <a:r>
              <a:rPr lang="zh-CN" altLang="en-US" sz="2000"/>
              <a:t>α多样性：丰富度指数（Richness）、Shannon-Winer多样性指数（</a:t>
            </a:r>
            <a:r>
              <a:rPr lang="en-US" altLang="zh-CN" sz="2000"/>
              <a:t>H'</a:t>
            </a:r>
            <a:r>
              <a:rPr lang="zh-CN" altLang="en-US" sz="2000"/>
              <a:t>）</a:t>
            </a:r>
            <a:endParaRPr lang="zh-CN" altLang="en-US" sz="2000"/>
          </a:p>
          <a:p>
            <a:pPr marL="0" indent="0">
              <a:buNone/>
            </a:pPr>
            <a:endParaRPr lang="zh-CN" altLang="en-US" sz="2000"/>
          </a:p>
          <a:p>
            <a:pPr marL="0" indent="0">
              <a:buNone/>
            </a:pPr>
            <a:r>
              <a:rPr lang="zh-CN" altLang="en-US" sz="2000"/>
              <a:t>                                                                                              （1）</a:t>
            </a:r>
            <a:endParaRPr lang="zh-CN" altLang="en-US" sz="2000"/>
          </a:p>
          <a:p>
            <a:pPr marL="0" indent="0">
              <a:buNone/>
            </a:pPr>
            <a:endParaRPr lang="zh-CN" altLang="en-US" sz="2000"/>
          </a:p>
          <a:p>
            <a:pPr marL="0" indent="0">
              <a:buNone/>
            </a:pPr>
            <a:r>
              <a:rPr lang="zh-CN" altLang="en-US" sz="2000"/>
              <a:t>式（1）中S为物种数，Pi为第i种个体所占总个体数的比例。</a:t>
            </a:r>
            <a:endParaRPr lang="zh-CN" altLang="en-US" sz="2000"/>
          </a:p>
          <a:p>
            <a:pPr marL="0" indent="0">
              <a:buNone/>
            </a:pPr>
            <a:endParaRPr lang="zh-CN" altLang="en-US" sz="2000"/>
          </a:p>
          <a:p>
            <a:pPr marL="0" indent="0">
              <a:buNone/>
            </a:pPr>
            <a:r>
              <a:rPr lang="zh-CN" altLang="en-US" sz="2000"/>
              <a:t>                                                                    </a:t>
            </a:r>
            <a:endParaRPr lang="zh-CN" altLang="en-US" sz="2000"/>
          </a:p>
          <a:p>
            <a:pPr marL="0" indent="0">
              <a:buNone/>
            </a:pPr>
            <a:endParaRPr lang="zh-CN" altLang="en-US" sz="2000"/>
          </a:p>
        </p:txBody>
      </p:sp>
      <p:graphicFrame>
        <p:nvGraphicFramePr>
          <p:cNvPr id="-2147482620" name="对象 5"/>
          <p:cNvGraphicFramePr>
            <a:graphicFrameLocks noChangeAspect="1"/>
          </p:cNvGraphicFramePr>
          <p:nvPr/>
        </p:nvGraphicFramePr>
        <p:xfrm>
          <a:off x="3044825" y="2952750"/>
          <a:ext cx="1540510" cy="623570"/>
        </p:xfrm>
        <a:graphic>
          <a:graphicData uri="http://schemas.openxmlformats.org/presentationml/2006/ole">
            <mc:AlternateContent xmlns:mc="http://schemas.openxmlformats.org/markup-compatibility/2006">
              <mc:Choice xmlns:v="urn:schemas-microsoft-com:vml" Requires="v">
                <p:oleObj spid="_x0000_s3076" name="" r:id="rId1" imgW="1067435" imgH="431800" progId="Equation.KSEE3">
                  <p:embed/>
                </p:oleObj>
              </mc:Choice>
              <mc:Fallback>
                <p:oleObj name="" r:id="rId1" imgW="1067435" imgH="431800" progId="Equation.KSEE3">
                  <p:embed/>
                  <p:pic>
                    <p:nvPicPr>
                      <p:cNvPr id="0" name="图片 3075"/>
                      <p:cNvPicPr/>
                      <p:nvPr/>
                    </p:nvPicPr>
                    <p:blipFill>
                      <a:blip r:embed="rId2"/>
                      <a:stretch>
                        <a:fillRect/>
                      </a:stretch>
                    </p:blipFill>
                    <p:spPr>
                      <a:xfrm>
                        <a:off x="3044825" y="2952750"/>
                        <a:ext cx="1540510" cy="623570"/>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sz="2000">
                <a:sym typeface="+mn-ea"/>
              </a:rPr>
              <a:t>β多样性：Bray-Curtis指数：</a:t>
            </a:r>
            <a:endParaRPr lang="zh-CN" altLang="en-US" sz="2000">
              <a:sym typeface="+mn-ea"/>
            </a:endParaRPr>
          </a:p>
          <a:p>
            <a:pPr marL="0" indent="0">
              <a:buNone/>
            </a:pPr>
            <a:endParaRPr lang="zh-CN" altLang="en-US" sz="2000"/>
          </a:p>
          <a:p>
            <a:pPr marL="0" indent="0">
              <a:buNone/>
            </a:pPr>
            <a:r>
              <a:rPr lang="zh-CN" altLang="en-US" sz="2000">
                <a:sym typeface="+mn-ea"/>
              </a:rPr>
              <a:t>                                                                                               （2）</a:t>
            </a:r>
            <a:endParaRPr lang="zh-CN" altLang="en-US" sz="2000"/>
          </a:p>
          <a:p>
            <a:pPr marL="0" indent="0">
              <a:buNone/>
            </a:pPr>
            <a:endParaRPr lang="zh-CN" altLang="en-US" sz="2000"/>
          </a:p>
          <a:p>
            <a:pPr marL="0" indent="0">
              <a:buNone/>
            </a:pPr>
            <a:r>
              <a:rPr lang="zh-CN" altLang="en-US" sz="2000">
                <a:sym typeface="+mn-ea"/>
              </a:rPr>
              <a:t>式（2）中，jI为样地Ａ(jI a)和样地Ｂ(jI b)共有种物种重要值较小者之和;</a:t>
            </a:r>
            <a:endParaRPr lang="zh-CN" altLang="en-US" sz="2000"/>
          </a:p>
          <a:p>
            <a:pPr marL="0" indent="0">
              <a:buNone/>
            </a:pPr>
            <a:r>
              <a:rPr lang="zh-CN" altLang="en-US" sz="2000">
                <a:sym typeface="+mn-ea"/>
              </a:rPr>
              <a:t>                                                                                    </a:t>
            </a:r>
            <a:endParaRPr lang="zh-CN" altLang="en-US" sz="2000"/>
          </a:p>
          <a:p>
            <a:pPr marL="0" indent="0">
              <a:buNone/>
            </a:pPr>
            <a:r>
              <a:rPr lang="zh-CN" altLang="en-US" sz="2000">
                <a:sym typeface="+mn-ea"/>
              </a:rPr>
              <a:t>                                                                                                （3）</a:t>
            </a:r>
            <a:endParaRPr lang="zh-CN" altLang="en-US" sz="2000"/>
          </a:p>
          <a:p>
            <a:pPr marL="0" indent="0">
              <a:buNone/>
            </a:pPr>
            <a:endParaRPr lang="zh-CN" altLang="en-US" sz="2000">
              <a:sym typeface="+mn-ea"/>
            </a:endParaRPr>
          </a:p>
          <a:p>
            <a:pPr marL="0" indent="0">
              <a:buNone/>
            </a:pPr>
            <a:r>
              <a:rPr lang="zh-CN" altLang="en-US" sz="2000">
                <a:sym typeface="+mn-ea"/>
              </a:rPr>
              <a:t>式（3）中，aI、bI分别为样地A和B物种重要值。</a:t>
            </a:r>
            <a:endParaRPr lang="zh-CN" altLang="en-US" sz="2000"/>
          </a:p>
          <a:p>
            <a:pPr marL="0" indent="0">
              <a:buNone/>
            </a:pPr>
            <a:endParaRPr lang="zh-CN" altLang="en-US" sz="2400"/>
          </a:p>
        </p:txBody>
      </p:sp>
      <p:graphicFrame>
        <p:nvGraphicFramePr>
          <p:cNvPr id="-2147482619" name="对象 3"/>
          <p:cNvGraphicFramePr>
            <a:graphicFrameLocks noChangeAspect="1"/>
          </p:cNvGraphicFramePr>
          <p:nvPr/>
        </p:nvGraphicFramePr>
        <p:xfrm>
          <a:off x="3305810" y="2484755"/>
          <a:ext cx="1270000" cy="615315"/>
        </p:xfrm>
        <a:graphic>
          <a:graphicData uri="http://schemas.openxmlformats.org/presentationml/2006/ole">
            <mc:AlternateContent xmlns:mc="http://schemas.openxmlformats.org/markup-compatibility/2006">
              <mc:Choice xmlns:v="urn:schemas-microsoft-com:vml" Requires="v">
                <p:oleObj spid="_x0000_s6" name="" r:id="rId1" imgW="813435" imgH="393700" progId="Equation.KSEE3">
                  <p:embed/>
                </p:oleObj>
              </mc:Choice>
              <mc:Fallback>
                <p:oleObj name="" r:id="rId1" imgW="813435" imgH="393700" progId="Equation.KSEE3">
                  <p:embed/>
                  <p:pic>
                    <p:nvPicPr>
                      <p:cNvPr id="0" name="图片 5"/>
                      <p:cNvPicPr/>
                      <p:nvPr/>
                    </p:nvPicPr>
                    <p:blipFill>
                      <a:blip r:embed="rId2"/>
                      <a:stretch>
                        <a:fillRect/>
                      </a:stretch>
                    </p:blipFill>
                    <p:spPr>
                      <a:xfrm>
                        <a:off x="3305810" y="2484755"/>
                        <a:ext cx="1270000" cy="615315"/>
                      </a:xfrm>
                      <a:prstGeom prst="rect">
                        <a:avLst/>
                      </a:prstGeom>
                      <a:noFill/>
                      <a:ln w="38100">
                        <a:noFill/>
                        <a:miter/>
                      </a:ln>
                    </p:spPr>
                  </p:pic>
                </p:oleObj>
              </mc:Fallback>
            </mc:AlternateContent>
          </a:graphicData>
        </a:graphic>
      </p:graphicFrame>
      <p:graphicFrame>
        <p:nvGraphicFramePr>
          <p:cNvPr id="-2147482618" name="对象 4"/>
          <p:cNvGraphicFramePr>
            <a:graphicFrameLocks noChangeAspect="1"/>
          </p:cNvGraphicFramePr>
          <p:nvPr/>
        </p:nvGraphicFramePr>
        <p:xfrm>
          <a:off x="2806065" y="4222115"/>
          <a:ext cx="2269490" cy="408940"/>
        </p:xfrm>
        <a:graphic>
          <a:graphicData uri="http://schemas.openxmlformats.org/presentationml/2006/ole">
            <mc:AlternateContent xmlns:mc="http://schemas.openxmlformats.org/markup-compatibility/2006">
              <mc:Choice xmlns:v="urn:schemas-microsoft-com:vml" Requires="v">
                <p:oleObj spid="_x0000_s7" name="" r:id="rId3" imgW="1410335" imgH="254000" progId="Equation.KSEE3">
                  <p:embed/>
                </p:oleObj>
              </mc:Choice>
              <mc:Fallback>
                <p:oleObj name="" r:id="rId3" imgW="1410335" imgH="254000" progId="Equation.KSEE3">
                  <p:embed/>
                  <p:pic>
                    <p:nvPicPr>
                      <p:cNvPr id="0" name="图片 6"/>
                      <p:cNvPicPr/>
                      <p:nvPr/>
                    </p:nvPicPr>
                    <p:blipFill>
                      <a:blip r:embed="rId4"/>
                      <a:stretch>
                        <a:fillRect/>
                      </a:stretch>
                    </p:blipFill>
                    <p:spPr>
                      <a:xfrm>
                        <a:off x="2806065" y="4222115"/>
                        <a:ext cx="2269490" cy="408940"/>
                      </a:xfrm>
                      <a:prstGeom prst="rect">
                        <a:avLst/>
                      </a:prstGeom>
                      <a:noFill/>
                      <a:ln w="38100">
                        <a:noFill/>
                        <a:miter/>
                      </a:ln>
                    </p:spPr>
                  </p:pic>
                </p:oleObj>
              </mc:Fallback>
            </mc:AlternateContent>
          </a:graphicData>
        </a:graphic>
      </p:graphicFrame>
      <p:sp>
        <p:nvSpPr>
          <p:cNvPr id="5" name="标题 4"/>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t>从土壤中提取微生物DNA</a:t>
            </a:r>
            <a:endParaRPr lang="zh-CN" altLang="en-US"/>
          </a:p>
          <a:p>
            <a:pPr marL="0" indent="0">
              <a:buNone/>
            </a:pPr>
            <a:r>
              <a:rPr lang="zh-CN" altLang="en-US"/>
              <a:t>（提</a:t>
            </a:r>
            <a:r>
              <a:rPr lang="en-US" altLang="zh-CN"/>
              <a:t>DNA</a:t>
            </a:r>
            <a:r>
              <a:rPr lang="zh-CN" altLang="en-US"/>
              <a:t>图片</a:t>
            </a:r>
            <a:r>
              <a:rPr lang="zh-CN" altLang="en-US"/>
              <a: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PCR扩增16S rRNA</a:t>
            </a:r>
            <a:endParaRPr lang="zh-CN" altLang="en-US"/>
          </a:p>
          <a:p>
            <a:pPr marL="0" indent="0">
              <a:buNone/>
            </a:pPr>
            <a:endParaRPr lang="zh-CN" altLang="en-US"/>
          </a:p>
          <a:p>
            <a:pPr marL="0" indent="0">
              <a:buNone/>
            </a:pPr>
            <a:r>
              <a:rPr lang="zh-CN" altLang="en-US"/>
              <a:t>（</a:t>
            </a:r>
            <a:r>
              <a:rPr lang="en-US" altLang="zh-CN"/>
              <a:t>PCR</a:t>
            </a:r>
            <a:r>
              <a:rPr lang="zh-CN" altLang="en-US"/>
              <a:t>图片</a:t>
            </a:r>
            <a:r>
              <a:rPr lang="zh-CN" altLang="en-US"/>
              <a:t>）</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凝胶回收</a:t>
            </a:r>
            <a:endParaRPr lang="zh-CN" altLang="en-US">
              <a:sym typeface="+mn-ea"/>
            </a:endParaRPr>
          </a:p>
          <a:p>
            <a:pPr marL="0" indent="0">
              <a:buNone/>
            </a:pPr>
            <a:endParaRPr lang="zh-CN" altLang="en-US"/>
          </a:p>
          <a:p>
            <a:pPr marL="0" indent="0">
              <a:buNone/>
            </a:pPr>
            <a:r>
              <a:rPr lang="zh-CN" altLang="en-US"/>
              <a:t>（凝胶回收图片）</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Miseq 高通量测序</a:t>
            </a:r>
            <a:endParaRPr lang="zh-CN" altLang="en-US"/>
          </a:p>
          <a:p>
            <a:pPr marL="0" indent="0">
              <a:buNone/>
            </a:pP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2.2 </a:t>
            </a:r>
            <a:r>
              <a:rPr lang="zh-CN" altLang="en-US" sz="3200"/>
              <a:t>技术路线</a:t>
            </a:r>
            <a:endParaRPr lang="zh-CN" altLang="en-US" sz="3200"/>
          </a:p>
        </p:txBody>
      </p:sp>
      <p:pic>
        <p:nvPicPr>
          <p:cNvPr id="4" name="图片 3" descr="O7}`PJZOGDHYDR5]9O{)SWG"/>
          <p:cNvPicPr>
            <a:picLocks noChangeAspect="1"/>
          </p:cNvPicPr>
          <p:nvPr/>
        </p:nvPicPr>
        <p:blipFill>
          <a:blip r:embed="rId1"/>
          <a:stretch>
            <a:fillRect/>
          </a:stretch>
        </p:blipFill>
        <p:spPr>
          <a:xfrm>
            <a:off x="6153150" y="419100"/>
            <a:ext cx="5009515" cy="60191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2.3 </a:t>
            </a:r>
            <a:r>
              <a:rPr lang="zh-CN" altLang="en-US" sz="3200"/>
              <a:t>实验方案</a:t>
            </a:r>
            <a:endParaRPr lang="zh-CN" altLang="en-US" sz="3200"/>
          </a:p>
        </p:txBody>
      </p:sp>
      <p:sp>
        <p:nvSpPr>
          <p:cNvPr id="3" name="内容占位符 2"/>
          <p:cNvSpPr>
            <a:spLocks noGrp="1"/>
          </p:cNvSpPr>
          <p:nvPr>
            <p:ph idx="1"/>
          </p:nvPr>
        </p:nvSpPr>
        <p:spPr>
          <a:xfrm>
            <a:off x="838200" y="2540635"/>
            <a:ext cx="3486150" cy="3636645"/>
          </a:xfrm>
        </p:spPr>
        <p:txBody>
          <a:bodyPr>
            <a:normAutofit/>
          </a:bodyPr>
          <a:p>
            <a:pPr marL="0" indent="0">
              <a:buNone/>
            </a:pPr>
            <a:endParaRPr lang="zh-CN" altLang="en-US" sz="2400"/>
          </a:p>
          <a:p>
            <a:pPr marL="0" indent="0">
              <a:buNone/>
            </a:pPr>
            <a:r>
              <a:rPr lang="zh-CN" altLang="en-US" sz="2400"/>
              <a:t>1）在西藏冈底斯山脉南北两侧，沿水分梯度各由东往西定点取样；</a:t>
            </a:r>
            <a:endParaRPr lang="zh-CN" altLang="en-US" sz="2400"/>
          </a:p>
        </p:txBody>
      </p:sp>
      <p:pic>
        <p:nvPicPr>
          <p:cNvPr id="4" name="图片 3" descr="南+北线"/>
          <p:cNvPicPr>
            <a:picLocks noChangeAspect="1"/>
          </p:cNvPicPr>
          <p:nvPr/>
        </p:nvPicPr>
        <p:blipFill>
          <a:blip r:embed="rId1"/>
          <a:stretch>
            <a:fillRect/>
          </a:stretch>
        </p:blipFill>
        <p:spPr>
          <a:xfrm>
            <a:off x="4323715" y="818515"/>
            <a:ext cx="7658100" cy="55130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880610"/>
            <a:ext cx="10516235" cy="1296670"/>
          </a:xfrm>
        </p:spPr>
        <p:txBody>
          <a:bodyPr>
            <a:normAutofit fontScale="80000"/>
          </a:bodyPr>
          <a:p>
            <a:pPr marL="0" indent="0">
              <a:buNone/>
            </a:pPr>
            <a:endParaRPr lang="zh-CN" altLang="en-US"/>
          </a:p>
          <a:p>
            <a:pPr marL="0" indent="0">
              <a:buNone/>
            </a:pPr>
            <a:r>
              <a:rPr lang="zh-CN" altLang="en-US">
                <a:sym typeface="+mn-ea"/>
              </a:rPr>
              <a:t>2）在每个取样点，随机选择5个1m×1m的样方，记录每个物种（随机选取5株）的高度，分种剪取地上植物生物量，称鲜重，实验室65℃烘72小时，称干重；</a:t>
            </a:r>
            <a:endParaRPr lang="zh-CN" altLang="en-US"/>
          </a:p>
          <a:p>
            <a:pPr marL="0" indent="0">
              <a:buNone/>
            </a:pPr>
            <a:endParaRPr lang="zh-CN" altLang="en-US"/>
          </a:p>
          <a:p>
            <a:pPr marL="0" indent="0">
              <a:buNone/>
            </a:pPr>
            <a:endParaRPr lang="zh-CN" altLang="en-US"/>
          </a:p>
        </p:txBody>
      </p:sp>
      <p:pic>
        <p:nvPicPr>
          <p:cNvPr id="4" name="图片 3" descr="7JNFV``SP)92C7QLA_AJQ{2"/>
          <p:cNvPicPr>
            <a:picLocks noChangeAspect="1"/>
          </p:cNvPicPr>
          <p:nvPr/>
        </p:nvPicPr>
        <p:blipFill>
          <a:blip r:embed="rId1"/>
          <a:stretch>
            <a:fillRect/>
          </a:stretch>
        </p:blipFill>
        <p:spPr>
          <a:xfrm>
            <a:off x="1054735" y="1061720"/>
            <a:ext cx="4896485" cy="3774440"/>
          </a:xfrm>
          <a:prstGeom prst="rect">
            <a:avLst/>
          </a:prstGeom>
        </p:spPr>
      </p:pic>
      <p:pic>
        <p:nvPicPr>
          <p:cNvPr id="5" name="图片 4" descr=")8CQ5MM3502NL$T%`8]ZL~O"/>
          <p:cNvPicPr>
            <a:picLocks noChangeAspect="1"/>
          </p:cNvPicPr>
          <p:nvPr/>
        </p:nvPicPr>
        <p:blipFill>
          <a:blip r:embed="rId2"/>
          <a:stretch>
            <a:fillRect/>
          </a:stretch>
        </p:blipFill>
        <p:spPr>
          <a:xfrm>
            <a:off x="5919470" y="1062355"/>
            <a:ext cx="5434965" cy="3818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696460"/>
            <a:ext cx="10751820" cy="1683385"/>
          </a:xfrm>
        </p:spPr>
        <p:txBody>
          <a:bodyPr>
            <a:normAutofit fontScale="80000"/>
          </a:bodyPr>
          <a:p>
            <a:pPr marL="0" indent="0" fontAlgn="auto">
              <a:lnSpc>
                <a:spcPct val="150000"/>
              </a:lnSpc>
              <a:buNone/>
            </a:pPr>
            <a:r>
              <a:rPr lang="zh-CN" altLang="en-US" sz="2400">
                <a:sym typeface="+mn-ea"/>
              </a:rPr>
              <a:t>3）在每个取样点随即选择的5个1m×1m的样方剪除地上生物量后，用5cm根钻每层（0-10cm、10-20cm、20-30cm）取3钻土壤样品并均匀混合，一半土壤样品迅速放入野外冰箱并冷冻保存，用于提取微生物DNA；另外一半带回实验室风干，用于测量土壤的理化性质；</a:t>
            </a:r>
            <a:endParaRPr lang="zh-CN" altLang="en-US" sz="2400"/>
          </a:p>
          <a:p>
            <a:pPr marL="0" indent="0" fontAlgn="auto">
              <a:lnSpc>
                <a:spcPct val="150000"/>
              </a:lnSpc>
              <a:buNone/>
            </a:pPr>
            <a:endParaRPr lang="zh-CN" altLang="en-US"/>
          </a:p>
        </p:txBody>
      </p:sp>
      <p:pic>
        <p:nvPicPr>
          <p:cNvPr id="4" name="图片 3" descr="(~SB$L_9I`%1QVS8MMAJU~6"/>
          <p:cNvPicPr>
            <a:picLocks noChangeAspect="1"/>
          </p:cNvPicPr>
          <p:nvPr/>
        </p:nvPicPr>
        <p:blipFill>
          <a:blip r:embed="rId1"/>
          <a:stretch>
            <a:fillRect/>
          </a:stretch>
        </p:blipFill>
        <p:spPr>
          <a:xfrm>
            <a:off x="1007110" y="706755"/>
            <a:ext cx="5358765" cy="3656330"/>
          </a:xfrm>
          <a:prstGeom prst="rect">
            <a:avLst/>
          </a:prstGeom>
        </p:spPr>
      </p:pic>
      <p:pic>
        <p:nvPicPr>
          <p:cNvPr id="5" name="图片 4" descr="93_}5)1]L13HJK}C`H1MLZG"/>
          <p:cNvPicPr>
            <a:picLocks noChangeAspect="1"/>
          </p:cNvPicPr>
          <p:nvPr/>
        </p:nvPicPr>
        <p:blipFill>
          <a:blip r:embed="rId2"/>
          <a:stretch>
            <a:fillRect/>
          </a:stretch>
        </p:blipFill>
        <p:spPr>
          <a:xfrm>
            <a:off x="6365875" y="706755"/>
            <a:ext cx="5224145" cy="36569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3855085"/>
            <a:ext cx="10370820" cy="2360930"/>
          </a:xfrm>
        </p:spPr>
        <p:txBody>
          <a:bodyPr>
            <a:normAutofit lnSpcReduction="20000"/>
          </a:bodyPr>
          <a:p>
            <a:pPr marL="0" indent="0" fontAlgn="auto">
              <a:lnSpc>
                <a:spcPct val="150000"/>
              </a:lnSpc>
              <a:buNone/>
            </a:pPr>
            <a:r>
              <a:rPr lang="zh-CN" altLang="en-US" sz="2000">
                <a:sym typeface="+mn-ea"/>
              </a:rPr>
              <a:t>4）利用风干土壤样品测定土壤的主要理化性质指标；</a:t>
            </a:r>
            <a:endParaRPr lang="zh-CN" altLang="en-US" sz="2000"/>
          </a:p>
          <a:p>
            <a:pPr marL="0" indent="0" fontAlgn="auto">
              <a:lnSpc>
                <a:spcPct val="150000"/>
              </a:lnSpc>
              <a:buNone/>
            </a:pPr>
            <a:r>
              <a:rPr lang="zh-CN" altLang="en-US" sz="2000">
                <a:sym typeface="+mn-ea"/>
              </a:rPr>
              <a:t>5）利用冷冻保存的土壤样品提取微生物DNA、扩增16S rRNA、凝胶回收、高通量测序；</a:t>
            </a:r>
            <a:endParaRPr lang="zh-CN" altLang="en-US" sz="2000"/>
          </a:p>
          <a:p>
            <a:pPr marL="0" indent="0" fontAlgn="auto">
              <a:lnSpc>
                <a:spcPct val="150000"/>
              </a:lnSpc>
              <a:buNone/>
            </a:pPr>
            <a:r>
              <a:rPr lang="zh-CN" altLang="en-US" sz="2000">
                <a:sym typeface="+mn-ea"/>
              </a:rPr>
              <a:t>6）根据地上分钟植物样品计算各样方物种的丰富度、多度、多样性，按照功能群分类计算各样方功能群的多样性，并分析在沿水分梯度条件下它们与土壤微生物多样性的关系；</a:t>
            </a:r>
            <a:endParaRPr lang="zh-CN" altLang="en-US" sz="2000"/>
          </a:p>
          <a:p>
            <a:pPr marL="0" indent="0">
              <a:buNone/>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sym typeface="+mn-ea"/>
              </a:rPr>
              <a:t>3. </a:t>
            </a:r>
            <a:r>
              <a:rPr lang="zh-CN" altLang="en-US" sz="3200">
                <a:sym typeface="+mn-ea"/>
              </a:rPr>
              <a:t>现阶段</a:t>
            </a:r>
            <a:r>
              <a:rPr lang="zh-CN" altLang="en-US" sz="3200">
                <a:sym typeface="+mn-ea"/>
              </a:rPr>
              <a:t>研究基础</a:t>
            </a:r>
            <a:endParaRPr lang="zh-CN" altLang="en-US" sz="3200"/>
          </a:p>
        </p:txBody>
      </p:sp>
      <p:sp>
        <p:nvSpPr>
          <p:cNvPr id="3" name="内容占位符 2"/>
          <p:cNvSpPr>
            <a:spLocks noGrp="1"/>
          </p:cNvSpPr>
          <p:nvPr>
            <p:ph idx="1"/>
          </p:nvPr>
        </p:nvSpPr>
        <p:spPr>
          <a:xfrm>
            <a:off x="895985" y="1400175"/>
            <a:ext cx="10515600" cy="1393190"/>
          </a:xfrm>
        </p:spPr>
        <p:txBody>
          <a:bodyPr>
            <a:normAutofit lnSpcReduction="10000"/>
          </a:bodyPr>
          <a:p>
            <a:pPr marL="0" indent="0">
              <a:buNone/>
            </a:pPr>
            <a:r>
              <a:rPr lang="zh-CN" altLang="en-US"/>
              <a:t>1）野外取样</a:t>
            </a:r>
            <a:endParaRPr lang="zh-CN" altLang="en-US"/>
          </a:p>
          <a:p>
            <a:pPr marL="0" indent="0">
              <a:buNone/>
            </a:pPr>
            <a:endParaRPr lang="zh-CN" altLang="en-US"/>
          </a:p>
          <a:p>
            <a:pPr marL="0" indent="0">
              <a:buNone/>
            </a:pPr>
            <a:endParaRPr lang="zh-CN" altLang="en-US"/>
          </a:p>
        </p:txBody>
      </p:sp>
      <p:pic>
        <p:nvPicPr>
          <p:cNvPr id="4" name="图片 1" descr="I:\青藏中文以及英文\3784197802751940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424430" y="2064385"/>
            <a:ext cx="7005955" cy="4410075"/>
          </a:xfrm>
          <a:prstGeom prst="rect">
            <a:avLst/>
          </a:prstGeom>
          <a:noFill/>
          <a:ln>
            <a:noFill/>
          </a:ln>
        </p:spPr>
      </p:pic>
      <p:sp>
        <p:nvSpPr>
          <p:cNvPr id="5" name="文本框 4"/>
          <p:cNvSpPr txBox="1"/>
          <p:nvPr/>
        </p:nvSpPr>
        <p:spPr>
          <a:xfrm>
            <a:off x="3509010" y="3988435"/>
            <a:ext cx="919480" cy="368300"/>
          </a:xfrm>
          <a:prstGeom prst="rect">
            <a:avLst/>
          </a:prstGeom>
          <a:noFill/>
        </p:spPr>
        <p:txBody>
          <a:bodyPr wrap="square" rtlCol="0">
            <a:spAutoFit/>
          </a:bodyPr>
          <a:p>
            <a:r>
              <a:rPr lang="en-US" altLang="zh-CN"/>
              <a:t>2014-8</a:t>
            </a:r>
            <a:endParaRPr lang="zh-CN" altLang="en-US"/>
          </a:p>
        </p:txBody>
      </p:sp>
      <p:sp>
        <p:nvSpPr>
          <p:cNvPr id="6" name="文本框 5"/>
          <p:cNvSpPr txBox="1"/>
          <p:nvPr/>
        </p:nvSpPr>
        <p:spPr>
          <a:xfrm>
            <a:off x="6100445" y="2793365"/>
            <a:ext cx="947420" cy="368300"/>
          </a:xfrm>
          <a:prstGeom prst="rect">
            <a:avLst/>
          </a:prstGeom>
          <a:noFill/>
        </p:spPr>
        <p:txBody>
          <a:bodyPr wrap="square" rtlCol="0">
            <a:spAutoFit/>
          </a:bodyPr>
          <a:p>
            <a:r>
              <a:rPr lang="en-US" altLang="zh-CN"/>
              <a:t>2015-9</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endParaRPr lang="zh-CN" altLang="en-US" sz="2000"/>
          </a:p>
          <a:p>
            <a:pPr marL="0" indent="0">
              <a:buNone/>
            </a:pPr>
            <a:r>
              <a:rPr lang="zh-CN" altLang="en-US" sz="2000">
                <a:sym typeface="+mn-ea"/>
              </a:rPr>
              <a:t>2）室内实验：</a:t>
            </a:r>
            <a:endParaRPr lang="zh-CN" altLang="en-US" sz="2000"/>
          </a:p>
          <a:p>
            <a:pPr marL="0" indent="0">
              <a:buNone/>
            </a:pPr>
            <a:r>
              <a:rPr lang="zh-CN" altLang="en-US" sz="2000">
                <a:sym typeface="+mn-ea"/>
              </a:rPr>
              <a:t>      植物样品：已完成西藏、青海两条样带的植物样品采集和分种生物量；</a:t>
            </a:r>
            <a:endParaRPr lang="zh-CN" altLang="en-US" sz="2000"/>
          </a:p>
          <a:p>
            <a:pPr marL="0" indent="0">
              <a:buNone/>
            </a:pPr>
            <a:r>
              <a:rPr lang="zh-CN" altLang="en-US" sz="2000">
                <a:sym typeface="+mn-ea"/>
              </a:rPr>
              <a:t>      土壤理化性质：已完成西藏线各理化指标的测定；</a:t>
            </a:r>
            <a:endParaRPr lang="zh-CN" altLang="en-US" sz="2000"/>
          </a:p>
          <a:p>
            <a:pPr marL="0" indent="0">
              <a:buNone/>
            </a:pPr>
            <a:r>
              <a:rPr lang="zh-CN" altLang="en-US" sz="2000">
                <a:sym typeface="+mn-ea"/>
              </a:rPr>
              <a:t>      DNA提取：已完成西藏、青海、内蒙三条样带的土壤微生物DNA提取工作；</a:t>
            </a:r>
            <a:endParaRPr lang="zh-CN" altLang="en-US" sz="2000"/>
          </a:p>
          <a:p>
            <a:pPr marL="0" indent="0">
              <a:buNone/>
            </a:pPr>
            <a:r>
              <a:rPr lang="zh-CN" altLang="en-US" sz="2000">
                <a:sym typeface="+mn-ea"/>
              </a:rPr>
              <a:t>      PCR：已完成西藏和青海样带的细菌和真菌的PCR、凝胶回收；</a:t>
            </a:r>
            <a:endParaRPr lang="zh-CN" altLang="en-US" sz="2000"/>
          </a:p>
          <a:p>
            <a:pPr marL="0" indent="0">
              <a:buNone/>
            </a:pPr>
            <a:r>
              <a:rPr lang="zh-CN" altLang="en-US" sz="2000">
                <a:sym typeface="+mn-ea"/>
              </a:rPr>
              <a:t>      高通量测序：已完成西藏和青海样带细菌的测序；</a:t>
            </a:r>
            <a:endParaRPr lang="zh-CN" altLang="en-US" sz="2000"/>
          </a:p>
          <a:p>
            <a:pPr marL="0" indent="0">
              <a:buNone/>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 </a:t>
            </a:r>
            <a:r>
              <a:rPr lang="zh-CN" altLang="en-US" sz="3200">
                <a:sym typeface="+mn-ea"/>
              </a:rPr>
              <a:t>研究</a:t>
            </a:r>
            <a:r>
              <a:rPr lang="zh-CN" altLang="en-US" sz="3200">
                <a:sym typeface="+mn-ea"/>
              </a:rPr>
              <a:t>背景及研究现状</a:t>
            </a:r>
            <a:endParaRPr lang="zh-CN" altLang="en-US" sz="3200"/>
          </a:p>
        </p:txBody>
      </p:sp>
      <p:pic>
        <p:nvPicPr>
          <p:cNvPr id="4" name="图片 3" descr="china"/>
          <p:cNvPicPr>
            <a:picLocks noChangeAspect="1"/>
          </p:cNvPicPr>
          <p:nvPr/>
        </p:nvPicPr>
        <p:blipFill>
          <a:blip r:embed="rId1"/>
          <a:stretch>
            <a:fillRect/>
          </a:stretch>
        </p:blipFill>
        <p:spPr>
          <a:xfrm>
            <a:off x="680085" y="1186815"/>
            <a:ext cx="6661150" cy="4464050"/>
          </a:xfrm>
          <a:prstGeom prst="rect">
            <a:avLst/>
          </a:prstGeom>
        </p:spPr>
      </p:pic>
      <p:sp>
        <p:nvSpPr>
          <p:cNvPr id="3" name="文本框 2"/>
          <p:cNvSpPr txBox="1"/>
          <p:nvPr/>
        </p:nvSpPr>
        <p:spPr>
          <a:xfrm>
            <a:off x="7724775" y="2151380"/>
            <a:ext cx="3799840" cy="2011680"/>
          </a:xfrm>
          <a:prstGeom prst="rect">
            <a:avLst/>
          </a:prstGeom>
          <a:noFill/>
        </p:spPr>
        <p:txBody>
          <a:bodyPr wrap="square" rtlCol="0">
            <a:spAutoFit/>
          </a:bodyPr>
          <a:p>
            <a:r>
              <a:rPr lang="zh-CN" altLang="en-US"/>
              <a:t>我国是世界上第二大草地资源大国，主要分布在东北平原、内蒙古高原、黄土高原、青藏高原及新疆山地，天然草原面积3.94×108hm</a:t>
            </a:r>
            <a:r>
              <a:rPr lang="zh-CN" altLang="en-US" baseline="30000"/>
              <a:t>2</a:t>
            </a:r>
            <a:r>
              <a:rPr lang="zh-CN" altLang="en-US"/>
              <a:t>，约占我国国土面积的41.7%，是耕地面积的3 倍左右，林地面积的2 倍多（刘黎明，2002）。</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en-US" altLang="zh-CN" sz="3200">
                <a:sym typeface="+mn-ea"/>
              </a:rPr>
              <a:t>4. </a:t>
            </a:r>
            <a:r>
              <a:rPr lang="zh-CN" altLang="en-US" sz="3200">
                <a:sym typeface="+mn-ea"/>
              </a:rPr>
              <a:t>研究计划与工作安排</a:t>
            </a:r>
            <a:endParaRPr lang="zh-CN" altLang="en-US"/>
          </a:p>
        </p:txBody>
      </p:sp>
      <p:sp>
        <p:nvSpPr>
          <p:cNvPr id="3" name="内容占位符 2"/>
          <p:cNvSpPr>
            <a:spLocks noGrp="1"/>
          </p:cNvSpPr>
          <p:nvPr>
            <p:ph idx="1"/>
          </p:nvPr>
        </p:nvSpPr>
        <p:spPr/>
        <p:txBody>
          <a:bodyPr/>
          <a:p>
            <a:pPr marL="0" indent="0">
              <a:buNone/>
            </a:pPr>
            <a:r>
              <a:rPr lang="zh-CN" altLang="en-US" sz="2000"/>
              <a:t>2016.7-2016.10：对以往研究进行Meta分析；</a:t>
            </a:r>
            <a:endParaRPr lang="zh-CN" altLang="en-US" sz="2000"/>
          </a:p>
          <a:p>
            <a:pPr marL="0" indent="0">
              <a:buNone/>
            </a:pPr>
            <a:r>
              <a:rPr lang="zh-CN" altLang="en-US" sz="2000"/>
              <a:t>2016.10：野外补样；</a:t>
            </a:r>
            <a:endParaRPr lang="zh-CN" altLang="en-US" sz="2000"/>
          </a:p>
          <a:p>
            <a:pPr marL="0" indent="0">
              <a:buNone/>
            </a:pPr>
            <a:r>
              <a:rPr lang="zh-CN" altLang="en-US" sz="2000"/>
              <a:t>2016.11-2017.1：分析青海样带植物多样性与微生物多样性的关系；</a:t>
            </a:r>
            <a:endParaRPr lang="zh-CN" altLang="en-US" sz="2000"/>
          </a:p>
          <a:p>
            <a:pPr marL="0" indent="0">
              <a:buNone/>
            </a:pPr>
            <a:r>
              <a:rPr lang="zh-CN" altLang="en-US" sz="2000"/>
              <a:t>2017.2-2017.6：分析西藏样带植多样性与微生物多样性的关系并撰写文章；</a:t>
            </a:r>
            <a:endParaRPr lang="zh-CN" altLang="en-US" sz="2000"/>
          </a:p>
          <a:p>
            <a:pPr marL="0" indent="0">
              <a:buNone/>
            </a:pPr>
            <a:r>
              <a:rPr lang="zh-CN" altLang="en-US" sz="2000"/>
              <a:t>2017.12：中期答辩</a:t>
            </a:r>
            <a:endParaRPr lang="zh-CN" altLang="en-US" sz="2000"/>
          </a:p>
          <a:p>
            <a:pPr marL="0" indent="0">
              <a:buNone/>
            </a:pPr>
            <a:r>
              <a:rPr lang="zh-CN" altLang="en-US" sz="2000"/>
              <a:t>2018.1-2018.3：博士学位论文撰写</a:t>
            </a:r>
            <a:endParaRPr lang="zh-CN" altLang="en-US" sz="2000"/>
          </a:p>
          <a:p>
            <a:pPr marL="0" indent="0">
              <a:buNone/>
            </a:pPr>
            <a:r>
              <a:rPr lang="zh-CN" altLang="en-US" sz="2000"/>
              <a:t>2018.5：毕业答辩</a:t>
            </a:r>
            <a:endParaRPr lang="zh-CN"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21835" y="2183130"/>
            <a:ext cx="3283585" cy="1325880"/>
          </a:xfrm>
        </p:spPr>
        <p:txBody>
          <a:bodyPr/>
          <a:p>
            <a:pPr algn="ctr"/>
            <a:r>
              <a:rPr lang="zh-CN" altLang="en-US"/>
              <a:t>请批评指正！</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2" name="图片 3" descr="1EB4.tmp"/>
          <p:cNvPicPr>
            <a:picLocks noChangeAspect="1"/>
          </p:cNvPicPr>
          <p:nvPr>
            <p:ph idx="1"/>
          </p:nvPr>
        </p:nvPicPr>
        <p:blipFill>
          <a:blip r:embed="rId1"/>
          <a:stretch>
            <a:fillRect/>
          </a:stretch>
        </p:blipFill>
        <p:spPr>
          <a:xfrm>
            <a:off x="6407150" y="734060"/>
            <a:ext cx="5029200" cy="4669790"/>
          </a:xfrm>
          <a:prstGeom prst="rect">
            <a:avLst/>
          </a:prstGeom>
          <a:noFill/>
          <a:ln w="9525">
            <a:noFill/>
          </a:ln>
        </p:spPr>
      </p:pic>
      <p:sp>
        <p:nvSpPr>
          <p:cNvPr id="4" name="文本框 3"/>
          <p:cNvSpPr txBox="1"/>
          <p:nvPr/>
        </p:nvSpPr>
        <p:spPr>
          <a:xfrm>
            <a:off x="7202805" y="5720080"/>
            <a:ext cx="4090035" cy="245110"/>
          </a:xfrm>
          <a:prstGeom prst="rect">
            <a:avLst/>
          </a:prstGeom>
          <a:noFill/>
        </p:spPr>
        <p:txBody>
          <a:bodyPr wrap="square" rtlCol="0">
            <a:spAutoFit/>
          </a:bodyPr>
          <a:p>
            <a:r>
              <a:rPr lang="zh-CN" altLang="en-US" sz="1000"/>
              <a:t>图1 微生物、养分和植物的相互影响（Van der Heijden et al., 2008）</a:t>
            </a:r>
            <a:endParaRPr lang="zh-CN" altLang="en-US" sz="1000"/>
          </a:p>
        </p:txBody>
      </p:sp>
      <p:sp>
        <p:nvSpPr>
          <p:cNvPr id="5" name="文本框 4"/>
          <p:cNvSpPr txBox="1"/>
          <p:nvPr/>
        </p:nvSpPr>
        <p:spPr>
          <a:xfrm>
            <a:off x="995680" y="2199640"/>
            <a:ext cx="5027295" cy="2834640"/>
          </a:xfrm>
          <a:prstGeom prst="rect">
            <a:avLst/>
          </a:prstGeom>
          <a:noFill/>
        </p:spPr>
        <p:txBody>
          <a:bodyPr wrap="square" rtlCol="0">
            <a:spAutoFit/>
          </a:bodyPr>
          <a:p>
            <a:r>
              <a:rPr lang="zh-CN" altLang="en-US"/>
              <a:t>植物多样性通过几个方面对微生物产生直接或间接影响：</a:t>
            </a:r>
            <a:endParaRPr lang="zh-CN" altLang="en-US"/>
          </a:p>
          <a:p>
            <a:r>
              <a:rPr lang="zh-CN" altLang="en-US">
                <a:sym typeface="+mn-ea"/>
              </a:rPr>
              <a:t>1）提高净初级生产力（NPP）；</a:t>
            </a:r>
            <a:endParaRPr lang="zh-CN" altLang="en-US">
              <a:sym typeface="+mn-ea"/>
            </a:endParaRPr>
          </a:p>
          <a:p>
            <a:r>
              <a:rPr lang="zh-CN" altLang="en-US">
                <a:sym typeface="+mn-ea"/>
              </a:rPr>
              <a:t>2）提高凋落物的多样性；</a:t>
            </a:r>
            <a:endParaRPr lang="zh-CN" altLang="en-US">
              <a:sym typeface="+mn-ea"/>
            </a:endParaRPr>
          </a:p>
          <a:p>
            <a:r>
              <a:rPr lang="zh-CN" altLang="en-US">
                <a:sym typeface="+mn-ea"/>
              </a:rPr>
              <a:t>3）提高食物资源和生境的多样性；</a:t>
            </a:r>
            <a:endParaRPr lang="zh-CN" altLang="en-US">
              <a:sym typeface="+mn-ea"/>
            </a:endParaRPr>
          </a:p>
          <a:p>
            <a:r>
              <a:rPr lang="zh-CN" altLang="en-US">
                <a:sym typeface="+mn-ea"/>
              </a:rPr>
              <a:t>4）改变凋落物的质量（C/N）；</a:t>
            </a:r>
            <a:endParaRPr lang="zh-CN" altLang="en-US">
              <a:sym typeface="+mn-ea"/>
            </a:endParaRPr>
          </a:p>
          <a:p>
            <a:r>
              <a:rPr lang="zh-CN" altLang="en-US">
                <a:sym typeface="+mn-ea"/>
              </a:rPr>
              <a:t>5）根分泌物的多样性。</a:t>
            </a:r>
            <a:endParaRPr lang="zh-CN" altLang="en-US">
              <a:sym typeface="+mn-ea"/>
            </a:endParaRPr>
          </a:p>
          <a:p>
            <a:r>
              <a:rPr lang="en-US" altLang="zh-CN">
                <a:sym typeface="+mn-ea"/>
              </a:rPr>
              <a:t>6</a:t>
            </a:r>
            <a:r>
              <a:rPr lang="zh-CN" altLang="en-US">
                <a:sym typeface="+mn-ea"/>
              </a:rPr>
              <a:t>）土壤温度、湿度、</a:t>
            </a:r>
            <a:r>
              <a:rPr lang="en-US" altLang="zh-CN">
                <a:sym typeface="+mn-ea"/>
              </a:rPr>
              <a:t>pH</a:t>
            </a:r>
            <a:r>
              <a:rPr lang="zh-CN" altLang="en-US">
                <a:sym typeface="+mn-ea"/>
              </a:rPr>
              <a:t>等</a:t>
            </a:r>
            <a:endParaRPr lang="zh-CN" altLang="en-US">
              <a:sym typeface="+mn-ea"/>
            </a:endParaRPr>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764405"/>
            <a:ext cx="10515600" cy="1412875"/>
          </a:xfrm>
        </p:spPr>
        <p:txBody>
          <a:bodyPr/>
          <a:p>
            <a:pPr marL="0" indent="0">
              <a:buNone/>
            </a:pPr>
            <a:r>
              <a:rPr lang="zh-CN" altLang="en-US" sz="2000">
                <a:sym typeface="+mn-ea"/>
              </a:rPr>
              <a:t>地下微生物群落在决定植物群落生产力、多样性和组成中发挥着重要作用(Kulmatiski et al., 2011)。前人的研究结果表明，地下微生物多样性会影响植物生长和生产力、有效养分、生态系统功能。还有一些研究显示微生物群落组成的变化会反馈植物的协同生存(Reynolds et al., 2003)和群落组成(Bever, 2003)。</a:t>
            </a:r>
            <a:endParaRPr lang="zh-CN" altLang="en-US" sz="2000">
              <a:sym typeface="+mn-ea"/>
            </a:endParaRPr>
          </a:p>
          <a:p>
            <a:pPr marL="0" indent="0">
              <a:buNone/>
            </a:pPr>
            <a:endParaRPr lang="en-US" altLang="zh-CN"/>
          </a:p>
          <a:p>
            <a:pPr marL="0" indent="0">
              <a:buNone/>
            </a:pPr>
            <a:endParaRPr lang="zh-CN" altLang="en-US"/>
          </a:p>
        </p:txBody>
      </p:sp>
      <p:pic>
        <p:nvPicPr>
          <p:cNvPr id="8196" name="Picture 2" descr="Microbial Role in Plants"/>
          <p:cNvPicPr>
            <a:picLocks noChangeAspect="1"/>
          </p:cNvPicPr>
          <p:nvPr/>
        </p:nvPicPr>
        <p:blipFill>
          <a:blip r:embed="rId1"/>
          <a:stretch>
            <a:fillRect/>
          </a:stretch>
        </p:blipFill>
        <p:spPr>
          <a:xfrm>
            <a:off x="1148080" y="939165"/>
            <a:ext cx="4464685" cy="340614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t>研究现状</a:t>
            </a:r>
            <a:r>
              <a:rPr lang="en-US" altLang="zh-CN" sz="3200"/>
              <a:t>—</a:t>
            </a:r>
            <a:r>
              <a:rPr lang="zh-CN" altLang="en-US" sz="3200"/>
              <a:t>植物物种多样性与微生物多样性的关系</a:t>
            </a:r>
            <a:endParaRPr lang="zh-CN" altLang="en-US" sz="3200"/>
          </a:p>
        </p:txBody>
      </p:sp>
      <p:sp>
        <p:nvSpPr>
          <p:cNvPr id="3" name="内容占位符 2"/>
          <p:cNvSpPr>
            <a:spLocks noGrp="1"/>
          </p:cNvSpPr>
          <p:nvPr>
            <p:ph idx="1"/>
          </p:nvPr>
        </p:nvSpPr>
        <p:spPr>
          <a:xfrm>
            <a:off x="838200" y="5527675"/>
            <a:ext cx="10514965" cy="736600"/>
          </a:xfrm>
        </p:spPr>
        <p:txBody>
          <a:bodyPr>
            <a:normAutofit/>
          </a:bodyPr>
          <a:p>
            <a:pPr marL="0" indent="0" algn="ctr">
              <a:buNone/>
            </a:pPr>
            <a:r>
              <a:rPr lang="zh-CN" altLang="en-US" sz="2000"/>
              <a:t>这种影响甚至超过土壤质地对微生物的影响。</a:t>
            </a:r>
            <a:endParaRPr lang="zh-CN" altLang="en-US" sz="2000"/>
          </a:p>
          <a:p>
            <a:pPr marL="0" indent="0">
              <a:buNone/>
            </a:pPr>
            <a:endParaRPr lang="zh-CN" altLang="en-US"/>
          </a:p>
        </p:txBody>
      </p:sp>
      <p:sp>
        <p:nvSpPr>
          <p:cNvPr id="4" name="椭圆 3"/>
          <p:cNvSpPr/>
          <p:nvPr/>
        </p:nvSpPr>
        <p:spPr>
          <a:xfrm>
            <a:off x="510540" y="189420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732790" y="2555875"/>
            <a:ext cx="1421130" cy="365760"/>
          </a:xfrm>
          <a:prstGeom prst="rect">
            <a:avLst/>
          </a:prstGeom>
          <a:noFill/>
        </p:spPr>
        <p:txBody>
          <a:bodyPr wrap="square" rtlCol="0">
            <a:spAutoFit/>
          </a:bodyPr>
          <a:p>
            <a:r>
              <a:rPr lang="zh-CN" altLang="en-US"/>
              <a:t>植物多样性</a:t>
            </a:r>
            <a:endParaRPr lang="zh-CN" altLang="en-US"/>
          </a:p>
        </p:txBody>
      </p:sp>
      <p:sp>
        <p:nvSpPr>
          <p:cNvPr id="14" name="椭圆 13"/>
          <p:cNvSpPr/>
          <p:nvPr/>
        </p:nvSpPr>
        <p:spPr>
          <a:xfrm>
            <a:off x="9664065" y="1892300"/>
            <a:ext cx="168910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7381875" y="1894205"/>
            <a:ext cx="171132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椭圆 15"/>
          <p:cNvSpPr/>
          <p:nvPr/>
        </p:nvSpPr>
        <p:spPr>
          <a:xfrm>
            <a:off x="5080000" y="1894205"/>
            <a:ext cx="173101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7" name="椭圆 16"/>
          <p:cNvSpPr/>
          <p:nvPr/>
        </p:nvSpPr>
        <p:spPr>
          <a:xfrm>
            <a:off x="2804160" y="1892935"/>
            <a:ext cx="177736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3136900" y="2533650"/>
            <a:ext cx="1111885" cy="365760"/>
          </a:xfrm>
          <a:prstGeom prst="rect">
            <a:avLst/>
          </a:prstGeom>
          <a:noFill/>
        </p:spPr>
        <p:txBody>
          <a:bodyPr wrap="square" rtlCol="0">
            <a:spAutoFit/>
          </a:bodyPr>
          <a:p>
            <a:r>
              <a:rPr lang="zh-CN" altLang="en-US"/>
              <a:t>冠层密度</a:t>
            </a:r>
            <a:endParaRPr lang="zh-CN" altLang="en-US"/>
          </a:p>
        </p:txBody>
      </p:sp>
      <p:sp>
        <p:nvSpPr>
          <p:cNvPr id="19" name="文本框 18"/>
          <p:cNvSpPr txBox="1"/>
          <p:nvPr/>
        </p:nvSpPr>
        <p:spPr>
          <a:xfrm>
            <a:off x="5389880" y="2555240"/>
            <a:ext cx="1111885" cy="365760"/>
          </a:xfrm>
          <a:prstGeom prst="rect">
            <a:avLst/>
          </a:prstGeom>
          <a:noFill/>
        </p:spPr>
        <p:txBody>
          <a:bodyPr wrap="square" rtlCol="0">
            <a:spAutoFit/>
          </a:bodyPr>
          <a:p>
            <a:r>
              <a:rPr lang="zh-CN" altLang="en-US"/>
              <a:t>土表蒸发</a:t>
            </a:r>
            <a:endParaRPr lang="zh-CN" altLang="en-US"/>
          </a:p>
        </p:txBody>
      </p:sp>
      <p:sp>
        <p:nvSpPr>
          <p:cNvPr id="20" name="文本框 19"/>
          <p:cNvSpPr txBox="1"/>
          <p:nvPr/>
        </p:nvSpPr>
        <p:spPr>
          <a:xfrm>
            <a:off x="7745095" y="2533650"/>
            <a:ext cx="1160145" cy="365760"/>
          </a:xfrm>
          <a:prstGeom prst="rect">
            <a:avLst/>
          </a:prstGeom>
          <a:noFill/>
        </p:spPr>
        <p:txBody>
          <a:bodyPr wrap="square" rtlCol="0">
            <a:spAutoFit/>
          </a:bodyPr>
          <a:p>
            <a:r>
              <a:rPr lang="zh-CN" altLang="en-US"/>
              <a:t>土壤水分</a:t>
            </a:r>
            <a:endParaRPr lang="zh-CN" altLang="en-US"/>
          </a:p>
        </p:txBody>
      </p:sp>
      <p:sp>
        <p:nvSpPr>
          <p:cNvPr id="21" name="文本框 20"/>
          <p:cNvSpPr txBox="1"/>
          <p:nvPr/>
        </p:nvSpPr>
        <p:spPr>
          <a:xfrm>
            <a:off x="9946005" y="2420620"/>
            <a:ext cx="1256665" cy="640080"/>
          </a:xfrm>
          <a:prstGeom prst="rect">
            <a:avLst/>
          </a:prstGeom>
          <a:noFill/>
        </p:spPr>
        <p:txBody>
          <a:bodyPr wrap="square" rtlCol="0">
            <a:spAutoFit/>
          </a:bodyPr>
          <a:p>
            <a:r>
              <a:rPr lang="zh-CN" altLang="en-US"/>
              <a:t>微生物多样性</a:t>
            </a:r>
            <a:endParaRPr lang="en-US" altLang="zh-CN"/>
          </a:p>
        </p:txBody>
      </p:sp>
      <p:sp>
        <p:nvSpPr>
          <p:cNvPr id="22" name="右箭头 21"/>
          <p:cNvSpPr/>
          <p:nvPr/>
        </p:nvSpPr>
        <p:spPr>
          <a:xfrm>
            <a:off x="2251075" y="251269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3" name="右箭头 22"/>
          <p:cNvSpPr/>
          <p:nvPr/>
        </p:nvSpPr>
        <p:spPr>
          <a:xfrm>
            <a:off x="4582160" y="2512695"/>
            <a:ext cx="49784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909320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右箭头 24"/>
          <p:cNvSpPr/>
          <p:nvPr/>
        </p:nvSpPr>
        <p:spPr>
          <a:xfrm>
            <a:off x="681101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6" name="文本框 25"/>
          <p:cNvSpPr txBox="1"/>
          <p:nvPr/>
        </p:nvSpPr>
        <p:spPr>
          <a:xfrm>
            <a:off x="3499485" y="4269105"/>
            <a:ext cx="5685155" cy="368300"/>
          </a:xfrm>
          <a:prstGeom prst="rect">
            <a:avLst/>
          </a:prstGeom>
          <a:noFill/>
        </p:spPr>
        <p:txBody>
          <a:bodyPr wrap="square" rtlCol="0">
            <a:spAutoFit/>
          </a:bodyPr>
          <a:p>
            <a:r>
              <a:rPr lang="en-US" altLang="zh-CN"/>
              <a:t>(Lang et al., 2014; Mellado-Vazque et al., 2016)</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710555"/>
            <a:ext cx="10515600" cy="466725"/>
          </a:xfrm>
        </p:spPr>
        <p:txBody>
          <a:bodyPr>
            <a:normAutofit fontScale="90000" lnSpcReduction="10000"/>
          </a:bodyPr>
          <a:p>
            <a:pPr marL="0" indent="0">
              <a:buNone/>
            </a:pP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
        <p:nvSpPr>
          <p:cNvPr id="6" name="椭圆 5"/>
          <p:cNvSpPr/>
          <p:nvPr/>
        </p:nvSpPr>
        <p:spPr>
          <a:xfrm>
            <a:off x="694055" y="2416810"/>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854075" y="3079750"/>
            <a:ext cx="1421130" cy="365760"/>
          </a:xfrm>
          <a:prstGeom prst="rect">
            <a:avLst/>
          </a:prstGeom>
          <a:noFill/>
        </p:spPr>
        <p:txBody>
          <a:bodyPr wrap="square" rtlCol="0">
            <a:spAutoFit/>
          </a:bodyPr>
          <a:p>
            <a:r>
              <a:rPr lang="zh-CN" altLang="en-US"/>
              <a:t>植物多样性</a:t>
            </a:r>
            <a:endParaRPr lang="zh-CN" altLang="en-US"/>
          </a:p>
        </p:txBody>
      </p:sp>
      <p:sp>
        <p:nvSpPr>
          <p:cNvPr id="13" name="椭圆 12"/>
          <p:cNvSpPr/>
          <p:nvPr/>
        </p:nvSpPr>
        <p:spPr>
          <a:xfrm>
            <a:off x="4166870" y="28511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4" name="椭圆 13"/>
          <p:cNvSpPr/>
          <p:nvPr/>
        </p:nvSpPr>
        <p:spPr>
          <a:xfrm>
            <a:off x="4166235" y="169100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4166235" y="395414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文本框 15"/>
          <p:cNvSpPr txBox="1"/>
          <p:nvPr/>
        </p:nvSpPr>
        <p:spPr>
          <a:xfrm>
            <a:off x="4262755" y="1919605"/>
            <a:ext cx="1546860" cy="365760"/>
          </a:xfrm>
          <a:prstGeom prst="rect">
            <a:avLst/>
          </a:prstGeom>
          <a:noFill/>
        </p:spPr>
        <p:txBody>
          <a:bodyPr wrap="square" rtlCol="0">
            <a:spAutoFit/>
          </a:bodyPr>
          <a:p>
            <a:pPr algn="ctr"/>
            <a:r>
              <a:rPr lang="zh-CN" altLang="en-US"/>
              <a:t>有机碳数量</a:t>
            </a:r>
            <a:endParaRPr lang="zh-CN" altLang="en-US"/>
          </a:p>
        </p:txBody>
      </p:sp>
      <p:sp>
        <p:nvSpPr>
          <p:cNvPr id="17" name="文本框 16"/>
          <p:cNvSpPr txBox="1"/>
          <p:nvPr/>
        </p:nvSpPr>
        <p:spPr>
          <a:xfrm>
            <a:off x="4263390" y="3079750"/>
            <a:ext cx="1546860" cy="365760"/>
          </a:xfrm>
          <a:prstGeom prst="rect">
            <a:avLst/>
          </a:prstGeom>
          <a:noFill/>
        </p:spPr>
        <p:txBody>
          <a:bodyPr wrap="square" rtlCol="0">
            <a:spAutoFit/>
          </a:bodyPr>
          <a:p>
            <a:pPr algn="ctr"/>
            <a:r>
              <a:rPr lang="zh-CN" altLang="en-US"/>
              <a:t>有机碳质量</a:t>
            </a:r>
            <a:endParaRPr lang="zh-CN" altLang="en-US"/>
          </a:p>
        </p:txBody>
      </p:sp>
      <p:sp>
        <p:nvSpPr>
          <p:cNvPr id="18" name="文本框 17"/>
          <p:cNvSpPr txBox="1"/>
          <p:nvPr/>
        </p:nvSpPr>
        <p:spPr>
          <a:xfrm>
            <a:off x="4264660" y="4182745"/>
            <a:ext cx="1546225" cy="365760"/>
          </a:xfrm>
          <a:prstGeom prst="rect">
            <a:avLst/>
          </a:prstGeom>
          <a:noFill/>
        </p:spPr>
        <p:txBody>
          <a:bodyPr wrap="square" rtlCol="0">
            <a:spAutoFit/>
          </a:bodyPr>
          <a:p>
            <a:pPr algn="ctr"/>
            <a:r>
              <a:rPr lang="zh-CN" altLang="en-US"/>
              <a:t>有机碳时间</a:t>
            </a:r>
            <a:endParaRPr lang="zh-CN" altLang="en-US"/>
          </a:p>
        </p:txBody>
      </p:sp>
      <p:sp>
        <p:nvSpPr>
          <p:cNvPr id="19" name="文本框 18"/>
          <p:cNvSpPr txBox="1"/>
          <p:nvPr/>
        </p:nvSpPr>
        <p:spPr>
          <a:xfrm>
            <a:off x="4166870" y="4955540"/>
            <a:ext cx="3509645" cy="368300"/>
          </a:xfrm>
          <a:prstGeom prst="rect">
            <a:avLst/>
          </a:prstGeom>
          <a:noFill/>
        </p:spPr>
        <p:txBody>
          <a:bodyPr wrap="square" rtlCol="0">
            <a:spAutoFit/>
          </a:bodyPr>
          <a:p>
            <a:r>
              <a:rPr lang="zh-CN" altLang="en-US">
                <a:sym typeface="+mn-ea"/>
              </a:rPr>
              <a:t>（Lange et al., 2014）</a:t>
            </a:r>
            <a:endParaRPr lang="zh-CN" altLang="en-US"/>
          </a:p>
        </p:txBody>
      </p:sp>
      <p:sp>
        <p:nvSpPr>
          <p:cNvPr id="20" name="椭圆 19"/>
          <p:cNvSpPr/>
          <p:nvPr/>
        </p:nvSpPr>
        <p:spPr>
          <a:xfrm>
            <a:off x="7830185" y="241744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2" name="文本框 21"/>
          <p:cNvSpPr txBox="1"/>
          <p:nvPr/>
        </p:nvSpPr>
        <p:spPr>
          <a:xfrm>
            <a:off x="7922895" y="3079750"/>
            <a:ext cx="1647825" cy="365760"/>
          </a:xfrm>
          <a:prstGeom prst="rect">
            <a:avLst/>
          </a:prstGeom>
          <a:noFill/>
        </p:spPr>
        <p:txBody>
          <a:bodyPr wrap="square" rtlCol="0">
            <a:spAutoFit/>
          </a:bodyPr>
          <a:p>
            <a:r>
              <a:rPr lang="zh-CN" altLang="en-US"/>
              <a:t>微生物多样性</a:t>
            </a:r>
            <a:endParaRPr lang="zh-CN" altLang="en-US"/>
          </a:p>
        </p:txBody>
      </p:sp>
      <p:sp>
        <p:nvSpPr>
          <p:cNvPr id="23" name="右箭头 22"/>
          <p:cNvSpPr/>
          <p:nvPr/>
        </p:nvSpPr>
        <p:spPr>
          <a:xfrm>
            <a:off x="2626360" y="3036570"/>
            <a:ext cx="128651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6303645" y="3036570"/>
            <a:ext cx="137287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加号 24"/>
          <p:cNvSpPr/>
          <p:nvPr/>
        </p:nvSpPr>
        <p:spPr>
          <a:xfrm>
            <a:off x="4864100" y="251396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加号 25"/>
          <p:cNvSpPr/>
          <p:nvPr/>
        </p:nvSpPr>
        <p:spPr>
          <a:xfrm>
            <a:off x="4863465" y="3674110"/>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微生物对植物的影响</a:t>
            </a: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258435"/>
            <a:ext cx="10515600" cy="918845"/>
          </a:xfrm>
        </p:spPr>
        <p:txBody>
          <a:bodyPr/>
          <a:p>
            <a:pPr marL="0" indent="0" algn="ctr">
              <a:buNone/>
            </a:pPr>
            <a:r>
              <a:rPr lang="zh-CN" altLang="en-US" sz="2000"/>
              <a:t>功能群分类：禾草、豆科、杂草等；一</a:t>
            </a:r>
            <a:r>
              <a:rPr lang="en-US" altLang="zh-CN" sz="2000"/>
              <a:t>/</a:t>
            </a:r>
            <a:r>
              <a:rPr lang="zh-CN" altLang="en-US" sz="2000"/>
              <a:t>两年生、多年生；木本、草本；</a:t>
            </a:r>
            <a:endParaRPr lang="en-US" altLang="zh-CN"/>
          </a:p>
        </p:txBody>
      </p:sp>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植物α多样性</a:t>
            </a: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微生物α</a:t>
            </a:r>
            <a:r>
              <a:rPr lang="zh-CN" altLang="en-US"/>
              <a:t>多样性</a:t>
            </a:r>
            <a:endParaRPr lang="zh-CN" altLang="en-US"/>
          </a:p>
        </p:txBody>
      </p:sp>
      <p:sp>
        <p:nvSpPr>
          <p:cNvPr id="23" name="右箭头 22"/>
          <p:cNvSpPr/>
          <p:nvPr/>
        </p:nvSpPr>
        <p:spPr>
          <a:xfrm>
            <a:off x="4067175" y="2516505"/>
            <a:ext cx="300863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0" name="右箭头 9"/>
          <p:cNvSpPr/>
          <p:nvPr/>
        </p:nvSpPr>
        <p:spPr>
          <a:xfrm>
            <a:off x="4067810" y="3376295"/>
            <a:ext cx="293052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3" name="文本框 12"/>
          <p:cNvSpPr txBox="1"/>
          <p:nvPr/>
        </p:nvSpPr>
        <p:spPr>
          <a:xfrm>
            <a:off x="3837305" y="1934210"/>
            <a:ext cx="3536950" cy="642620"/>
          </a:xfrm>
          <a:prstGeom prst="rect">
            <a:avLst/>
          </a:prstGeom>
          <a:noFill/>
        </p:spPr>
        <p:txBody>
          <a:bodyPr wrap="square" rtlCol="0">
            <a:spAutoFit/>
          </a:bodyPr>
          <a:p>
            <a:r>
              <a:rPr lang="zh-CN" altLang="en-US">
                <a:sym typeface="+mn-ea"/>
              </a:rPr>
              <a:t>（Culman et al. 2010; Millard &amp; Singh 2010; McElroy et al. 2012）</a:t>
            </a:r>
            <a:endParaRPr lang="zh-CN" altLang="en-US"/>
          </a:p>
        </p:txBody>
      </p:sp>
      <p:sp>
        <p:nvSpPr>
          <p:cNvPr id="14" name="文本框 13"/>
          <p:cNvSpPr txBox="1"/>
          <p:nvPr/>
        </p:nvSpPr>
        <p:spPr>
          <a:xfrm>
            <a:off x="4641215" y="2591435"/>
            <a:ext cx="1043940" cy="304800"/>
          </a:xfrm>
          <a:prstGeom prst="rect">
            <a:avLst/>
          </a:prstGeom>
          <a:noFill/>
        </p:spPr>
        <p:txBody>
          <a:bodyPr wrap="square" rtlCol="0">
            <a:spAutoFit/>
          </a:bodyPr>
          <a:p>
            <a:r>
              <a:rPr lang="zh-CN" altLang="en-US" sz="1400"/>
              <a:t>正相关</a:t>
            </a:r>
            <a:endParaRPr lang="zh-CN" altLang="en-US" sz="1400"/>
          </a:p>
        </p:txBody>
      </p:sp>
      <p:sp>
        <p:nvSpPr>
          <p:cNvPr id="15" name="文本框 14"/>
          <p:cNvSpPr txBox="1"/>
          <p:nvPr/>
        </p:nvSpPr>
        <p:spPr>
          <a:xfrm>
            <a:off x="4641215" y="3451225"/>
            <a:ext cx="1043940" cy="304800"/>
          </a:xfrm>
          <a:prstGeom prst="rect">
            <a:avLst/>
          </a:prstGeom>
          <a:noFill/>
        </p:spPr>
        <p:txBody>
          <a:bodyPr wrap="square" rtlCol="0">
            <a:spAutoFit/>
          </a:bodyPr>
          <a:p>
            <a:r>
              <a:rPr lang="zh-CN" altLang="en-US" sz="1400"/>
              <a:t>无关</a:t>
            </a:r>
            <a:endParaRPr lang="zh-CN" altLang="en-US" sz="1400"/>
          </a:p>
        </p:txBody>
      </p:sp>
      <p:sp>
        <p:nvSpPr>
          <p:cNvPr id="16" name="文本框 15"/>
          <p:cNvSpPr txBox="1"/>
          <p:nvPr/>
        </p:nvSpPr>
        <p:spPr>
          <a:xfrm>
            <a:off x="4213225" y="4048760"/>
            <a:ext cx="2862580" cy="642620"/>
          </a:xfrm>
          <a:prstGeom prst="rect">
            <a:avLst/>
          </a:prstGeom>
          <a:noFill/>
        </p:spPr>
        <p:txBody>
          <a:bodyPr wrap="square" rtlCol="0">
            <a:spAutoFit/>
          </a:bodyPr>
          <a:p>
            <a:r>
              <a:rPr lang="en-US" altLang="zh-CN"/>
              <a:t>(Wardle et al., 2006; Prober et al., 2015)</a:t>
            </a:r>
            <a:endParaRPr lang="en-US"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3091</Words>
  <Application>WPS 演示</Application>
  <PresentationFormat>宽屏</PresentationFormat>
  <Paragraphs>223</Paragraphs>
  <Slides>32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4" baseType="lpstr">
      <vt:lpstr>Office 主题</vt:lpstr>
      <vt:lpstr>Equation.KSEE3</vt:lpstr>
      <vt:lpstr>高寒草地和温性草地植物多样性和微生物多样性沿水分梯度变化的对比研究</vt:lpstr>
      <vt:lpstr>题纲</vt:lpstr>
      <vt:lpstr>1. 选题背景及研究现状</vt:lpstr>
      <vt:lpstr>PowerPoint 演示文稿</vt:lpstr>
      <vt:lpstr>PowerPoint 演示文稿</vt:lpstr>
      <vt:lpstr>植物物种多样性与微生物多样性的关系</vt:lpstr>
      <vt:lpstr>PowerPoint 演示文稿</vt:lpstr>
      <vt:lpstr>植物物种多样性与微生物多样性的关系</vt:lpstr>
      <vt:lpstr>植物功能群多样性对微生物多样性的关系</vt:lpstr>
      <vt:lpstr>植物功能群多样性对微生物多样性的关系</vt:lpstr>
      <vt:lpstr>2. 主要研究内容</vt:lpstr>
      <vt:lpstr>题纲</vt:lpstr>
      <vt:lpstr>3. 研究方法、技术路线、实验方案</vt:lpstr>
      <vt:lpstr>3.1 研究方法</vt:lpstr>
      <vt:lpstr>PowerPoint 演示文稿</vt:lpstr>
      <vt:lpstr>2.1 研究方法—土壤理化性质参数</vt:lpstr>
      <vt:lpstr>2.1 研究方法—植物多样性参数</vt:lpstr>
      <vt:lpstr>PowerPoint 演示文稿</vt:lpstr>
      <vt:lpstr>PowerPoint 演示文稿</vt:lpstr>
      <vt:lpstr>PowerPoint 演示文稿</vt:lpstr>
      <vt:lpstr>PowerPoint 演示文稿</vt:lpstr>
      <vt:lpstr>3.2 技术路线</vt:lpstr>
      <vt:lpstr>3.3 实验方案</vt:lpstr>
      <vt:lpstr>PowerPoint 演示文稿</vt:lpstr>
      <vt:lpstr>PowerPoint 演示文稿</vt:lpstr>
      <vt:lpstr>PowerPoint 演示文稿</vt:lpstr>
      <vt:lpstr>题纲</vt:lpstr>
      <vt:lpstr>4. 研究基础</vt:lpstr>
      <vt:lpstr>PowerPoint 演示文稿</vt:lpstr>
      <vt:lpstr>PowerPoint 演示文稿</vt:lpstr>
      <vt:lpstr>5. 研究计划与工作安排 </vt:lpstr>
      <vt:lpstr>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zhangbiao</cp:lastModifiedBy>
  <cp:revision>14</cp:revision>
  <dcterms:created xsi:type="dcterms:W3CDTF">2015-05-05T08:02:00Z</dcterms:created>
  <dcterms:modified xsi:type="dcterms:W3CDTF">2016-07-04T18:02:24Z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